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96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97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5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A184-6899-48C8-9A1C-D4DCE990366A}" type="datetimeFigureOut">
              <a:rPr lang="tr-TR" smtClean="0"/>
              <a:pPr/>
              <a:t>1.04.2021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B2129-76E7-47E2-AF99-47768F4E31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5878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DC817-9ACB-4311-B50C-252AEB9CABD0}" type="datetimeFigureOut">
              <a:rPr lang="tr-TR" smtClean="0"/>
              <a:pPr/>
              <a:t>1.04.2021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033CC-5990-4327-BC10-3E5F0FFC283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8911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3CC-5990-4327-BC10-3E5F0FFC2839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825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6131-EE67-4886-97BB-D035DD9446E7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C8BC-FA14-4BE9-984C-5AF7251FFD0C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DAA-1D88-44B3-BEE6-BE8FC6726DF4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FA35C8-29F0-41E8-ABAA-DD192AF20E27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3CB7-A8F8-4A18-A285-98DDF8EC026B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5795-79A7-4E27-B7C4-1F614C8AC580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CA5A-AC66-44E7-B82D-CE84AA11137F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3F5C-C34B-48F7-808E-8441F3ABBC62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BD8-918C-445B-8C6D-7B56068D4D3D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D5AD00-0A66-47F5-9B8C-DFEAAF770143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0E68-032E-43EF-BD76-47DB0F3A7030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E00B0D-1E0C-40F2-8310-69F5DC192479}" type="datetime1">
              <a:rPr lang="tr-TR" smtClean="0"/>
              <a:pPr/>
              <a:t>1.04.2021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CC4CF1-E157-4204-9E91-CE4C647E732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227030" cy="3960440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FFC000"/>
                </a:solidFill>
                <a:latin typeface="Broadway" pitchFamily="82" charset="0"/>
              </a:rPr>
              <a:t>  </a:t>
            </a:r>
            <a:r>
              <a:rPr lang="tr-TR" sz="4400" b="1" dirty="0" smtClean="0">
                <a:solidFill>
                  <a:srgbClr val="FFC000"/>
                </a:solidFill>
                <a:latin typeface="Comic Sans MS" pitchFamily="66" charset="0"/>
              </a:rPr>
              <a:t>ANNE-BABA TUTUMLARI</a:t>
            </a:r>
            <a:endParaRPr lang="tr-TR" sz="4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sema\Desktop\sema hoca dosyalar\SEMAA\BENİM\RESİM VE KARİKATÜR\AİLE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5202493" cy="27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4">
            <a:extLst>
              <a:ext uri="{FF2B5EF4-FFF2-40B4-BE49-F238E27FC236}">
                <a16:creationId xmlns="" xmlns:a16="http://schemas.microsoft.com/office/drawing/2014/main" id="{316D5BF2-D645-487B-92A0-0B811B804A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3176"/>
            <a:ext cx="1584176" cy="1412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916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73138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99592" y="3501008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Bırak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ver de ağlamasın, siz hiç çocuk olmadınız mı?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 tip anne babalar kendi yaşamadıklarını çocuklarının yaşamasını isterler. </a:t>
            </a:r>
          </a:p>
        </p:txBody>
      </p:sp>
    </p:spTree>
    <p:extLst>
      <p:ext uri="{BB962C8B-B14F-4D97-AF65-F5344CB8AC3E}">
        <p14:creationId xmlns:p14="http://schemas.microsoft.com/office/powerpoint/2010/main" xmlns="" val="14279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27584" y="332656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dirty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FFFF00"/>
                </a:solidFill>
              </a:rPr>
              <a:t>Serbest tutumla yetişen çocukların özellikleri </a:t>
            </a:r>
            <a:endParaRPr lang="tr-TR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Her isteklerinin yapılmasını beklerler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&amp;Okuldaki </a:t>
            </a:r>
            <a:r>
              <a:rPr lang="tr-T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kurallarla karşı karşıya kaldıklarında hayal kırıklığına uğrarlar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Bencil olurlar.</a:t>
            </a:r>
            <a:endParaRPr lang="tr-TR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55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b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tr-TR" sz="3200" b="1" dirty="0">
                <a:solidFill>
                  <a:srgbClr val="92D050"/>
                </a:solidFill>
                <a:latin typeface="Algerian" pitchFamily="82" charset="0"/>
              </a:rPr>
              <a:t>AŞIRI KORUYUCU </a:t>
            </a:r>
            <a:r>
              <a:rPr lang="tr-TR" sz="3200" b="1" dirty="0" smtClean="0">
                <a:solidFill>
                  <a:srgbClr val="92D050"/>
                </a:solidFill>
                <a:latin typeface="Algerian" pitchFamily="82" charset="0"/>
              </a:rPr>
              <a:t> ANNE-BABA </a:t>
            </a:r>
            <a:r>
              <a:rPr lang="tr-TR" sz="3200" b="1" dirty="0">
                <a:solidFill>
                  <a:srgbClr val="92D050"/>
                </a:solidFill>
                <a:latin typeface="Algerian" pitchFamily="82" charset="0"/>
              </a:rPr>
              <a:t>TUTUMU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28931" cy="41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54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1412775"/>
            <a:ext cx="748883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Çocuğun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gelişimine göre davranmasına fırsat verilmez</a:t>
            </a: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Aşırı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koruyucu anne, çocuğuyla öyle bütünleşir ki onun </a:t>
            </a: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büyüdüğünü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 olgunlaşabildiğini asla kabul etmek istemez. </a:t>
            </a: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4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988840"/>
            <a:ext cx="57423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2400" dirty="0" smtClean="0">
                <a:solidFill>
                  <a:srgbClr val="92D050"/>
                </a:solidFill>
              </a:rPr>
              <a:t>Korucu </a:t>
            </a:r>
            <a:r>
              <a:rPr lang="tr-TR" sz="2400" dirty="0">
                <a:solidFill>
                  <a:srgbClr val="92D050"/>
                </a:solidFill>
              </a:rPr>
              <a:t>tutumla yetişen çocukların özellikleri </a:t>
            </a:r>
            <a:endParaRPr lang="tr-TR" sz="2400" dirty="0" smtClean="0">
              <a:solidFill>
                <a:srgbClr val="92D050"/>
              </a:solidFill>
            </a:endParaRPr>
          </a:p>
          <a:p>
            <a:endParaRPr lang="tr-TR" sz="2000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Aşırı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bağımlı, özgüveni gelişmemiştir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Sosyal gelişimi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zedelenmiş </a:t>
            </a: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Toplum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tarafından kabulü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zorlaşan</a:t>
            </a: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Kendini gruba kabul ettirmek için isyankar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olabilen </a:t>
            </a: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Tek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başına kararlar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alamayan</a:t>
            </a: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3742276" cy="16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366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3608" y="130708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FF00"/>
                </a:solidFill>
                <a:latin typeface="Algerian" pitchFamily="82" charset="0"/>
              </a:rPr>
              <a:t>İLGİSİZ – KAYITSIZ ANNE BABA TUTUMU</a:t>
            </a:r>
            <a:endParaRPr lang="tr-TR" sz="28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285874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>
                <a:solidFill>
                  <a:srgbClr val="C00000"/>
                </a:solidFill>
                <a:latin typeface="Comic Sans MS" pitchFamily="66" charset="0"/>
              </a:rPr>
              <a:t>ÇOK ÇOCUKLU AİLELERDE GÖRÜLME SIKLIĞI DAHA FAZLADIR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tr-T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404663"/>
            <a:ext cx="67687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</a:t>
            </a: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Çocuğun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davranışları karşısında ilgisiz ve vurdumduymaz davranışlar sergileyen anne babalardır. </a:t>
            </a: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Çocuk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anne babayı rahatsız etmediği müddetçe, çocukla ilgili problem yoktur, eğer çocuk anne babayı rahatsız ederse o zaman çocuk ile ilgili gündem oluşur. </a:t>
            </a: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Anne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baba, çocuk arasında iletişim kopukluğu </a:t>
            </a: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vardır. </a:t>
            </a:r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35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26064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tr-TR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İlgisiz Kayıtsız Tutumla Yetişen Çocukların Özellikleri 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Çocuk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dikkat çekmek için etrafına zarar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verebilir </a:t>
            </a: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İnsanlarla ilişki kuramaması sonucu sosyal gelişmesinde gecikme ve saldırganlık sergileyebilir. 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Sözlü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iletişim yetersizliğinden dolayı dil gelişiminde gecikme, konuşma bozuklukları ortaya çıkabilir 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Özgüven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sorunu yaşar </a:t>
            </a:r>
          </a:p>
          <a:p>
            <a:pPr>
              <a:lnSpc>
                <a:spcPct val="200000"/>
              </a:lnSpc>
            </a:pPr>
            <a:r>
              <a:rPr lang="fi-FI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r>
              <a:rPr lang="fi-FI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Hayattan </a:t>
            </a:r>
            <a:r>
              <a:rPr lang="fi-FI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 kendisinden beklentisi olmaz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3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99592" y="188640"/>
            <a:ext cx="73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tx1">
                    <a:lumMod val="95000"/>
                  </a:schemeClr>
                </a:solidFill>
                <a:latin typeface="Algerian" pitchFamily="82" charset="0"/>
              </a:rPr>
              <a:t>DENGESİZ ANNE BABA TUTUMLARI</a:t>
            </a:r>
            <a:endParaRPr lang="tr-TR" sz="3600" dirty="0">
              <a:solidFill>
                <a:schemeClr val="tx1">
                  <a:lumMod val="95000"/>
                </a:schemeClr>
              </a:solidFill>
              <a:latin typeface="Algerian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04656" cy="241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7544" y="422108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C00000"/>
                </a:solidFill>
              </a:rPr>
              <a:t>Aile</a:t>
            </a:r>
            <a:r>
              <a:rPr lang="tr-TR" sz="2400" dirty="0">
                <a:solidFill>
                  <a:srgbClr val="C00000"/>
                </a:solidFill>
              </a:rPr>
              <a:t>, aynı konu için bugün evet, yarın hayır diyebilir. Aile içi kararlar alınmamıştır. Aile bireyleri arasında düşünce birliği yoktur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51520" y="188640"/>
            <a:ext cx="122413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16600" b="1" dirty="0" smtClean="0">
                <a:ln/>
                <a:solidFill>
                  <a:srgbClr val="FF0000"/>
                </a:solidFill>
              </a:rPr>
              <a:t>!</a:t>
            </a:r>
            <a:endParaRPr lang="tr-TR" sz="166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9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1628800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1-Otoriter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2-Serbest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3-Aşırı koruyucu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4-İlgisiz kayıtsız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5-Dengesiz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6-Reddedici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FFFF00"/>
                </a:solidFill>
                <a:latin typeface="Comic Sans MS" pitchFamily="66" charset="0"/>
              </a:rPr>
              <a:t>7-Mükemmeliyetçi</a:t>
            </a:r>
          </a:p>
          <a:p>
            <a:pPr>
              <a:lnSpc>
                <a:spcPct val="150000"/>
              </a:lnSpc>
            </a:pPr>
            <a:r>
              <a:rPr lang="tr-TR" sz="2000" b="1" i="1" u="sng" dirty="0" smtClean="0">
                <a:solidFill>
                  <a:srgbClr val="FFFF00"/>
                </a:solidFill>
                <a:latin typeface="Comic Sans MS" pitchFamily="66" charset="0"/>
              </a:rPr>
              <a:t>8</a:t>
            </a:r>
            <a:r>
              <a:rPr lang="tr-TR" sz="2000" b="1" i="1" u="sng" dirty="0" smtClean="0">
                <a:solidFill>
                  <a:srgbClr val="0070C0"/>
                </a:solidFill>
                <a:latin typeface="Comic Sans MS" pitchFamily="66" charset="0"/>
              </a:rPr>
              <a:t>-güven Verici, Destekleyici</a:t>
            </a:r>
            <a:endParaRPr lang="tr-TR" sz="2000" b="1" i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115616" y="5486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ANNE- BABA TUTUMLARI</a:t>
            </a:r>
            <a:endParaRPr lang="tr-TR" sz="4000" b="1" dirty="0">
              <a:solidFill>
                <a:schemeClr val="tx2">
                  <a:lumMod val="75000"/>
                </a:schemeClr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86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556792"/>
            <a:ext cx="79208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algn="ctr"/>
            <a:endParaRPr lang="tr-TR" sz="2000" dirty="0">
              <a:solidFill>
                <a:srgbClr val="00B050"/>
              </a:solidFill>
            </a:endParaRPr>
          </a:p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Dengesiz </a:t>
            </a:r>
            <a:r>
              <a:rPr lang="tr-TR" sz="2800" dirty="0">
                <a:solidFill>
                  <a:srgbClr val="FFFF00"/>
                </a:solidFill>
              </a:rPr>
              <a:t>ve kararsız tutumla yetişen çocukların </a:t>
            </a:r>
            <a:r>
              <a:rPr lang="tr-TR" sz="2800" dirty="0" smtClean="0">
                <a:solidFill>
                  <a:srgbClr val="FFFF00"/>
                </a:solidFill>
              </a:rPr>
              <a:t>özellikleri</a:t>
            </a:r>
          </a:p>
          <a:p>
            <a:pPr algn="ctr"/>
            <a:r>
              <a:rPr lang="tr-TR" sz="2400" dirty="0" smtClean="0">
                <a:solidFill>
                  <a:srgbClr val="FFFF00"/>
                </a:solidFill>
              </a:rPr>
              <a:t> </a:t>
            </a:r>
            <a:endParaRPr lang="tr-TR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</a:t>
            </a: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Aşırı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isyankar ya da aşırı boyun eğici olabilirler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Kaygılı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güvensiz bir kişilik sergileyebilirler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Büyüdüklerinde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karşısındaki insanlara zor güvenirler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Tutarsız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bir kişilik sergilerler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  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Karar vermekte güçlük yaşarlar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3792317" cy="15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54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332656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00B0F0"/>
                </a:solidFill>
                <a:latin typeface="Algerian" pitchFamily="82" charset="0"/>
              </a:rPr>
              <a:t>MÜKEMMELİYETÇİ ANNE- BABA TUTUMLARI</a:t>
            </a:r>
            <a:endParaRPr lang="tr-TR" sz="30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576" y="836712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000" dirty="0" smtClean="0">
                <a:solidFill>
                  <a:srgbClr val="C00000"/>
                </a:solidFill>
              </a:rPr>
              <a:t> Kendi gerçekleştiremedikleri şeyleri çocuklarının gerçekleştirmesini beklerler. </a:t>
            </a:r>
          </a:p>
          <a:p>
            <a:pPr>
              <a:buFont typeface="Arial" pitchFamily="34" charset="0"/>
              <a:buChar char="•"/>
            </a:pPr>
            <a:endParaRPr lang="tr-TR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Mükemmeliyetçi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anne babalar çocuklarından her şeyin en iyisini bekler. </a:t>
            </a:r>
          </a:p>
          <a:p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Çocuklarından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yüksek başarı beklerler. Ayrıca çok iyi resim yapmalı, şarkı söylemeli, iyi konuşmalı lider olmalı, iyi yüzmeli koşmalı, herkesin parmakla göstereceği örnek davranışlar sergileyen bir çocuk olmalıdır. </a:t>
            </a:r>
          </a:p>
          <a:p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Çocuğun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yanlış yapmaya hakkı yoktur. </a:t>
            </a:r>
            <a:endParaRPr lang="tr-TR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Mükemmeliyetçi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anne babalar çocuklarından aşırı şekilde toplum kurallarına uymasını beklerler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Çocuklar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tıpkı bir büyük gibi yetiştirilir. Çocuğun arkadaşlarını bile aile seçer. </a:t>
            </a:r>
          </a:p>
        </p:txBody>
      </p:sp>
    </p:spTree>
    <p:extLst>
      <p:ext uri="{BB962C8B-B14F-4D97-AF65-F5344CB8AC3E}">
        <p14:creationId xmlns:p14="http://schemas.microsoft.com/office/powerpoint/2010/main" xmlns="" val="33080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60646"/>
            <a:ext cx="87484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000" dirty="0">
              <a:solidFill>
                <a:srgbClr val="FFFF00"/>
              </a:solidFill>
            </a:endParaRPr>
          </a:p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Mükemmeliyetçi Ailelerde Yetişen Çocukların Özellikleri </a:t>
            </a:r>
            <a:endParaRPr lang="tr-TR" sz="2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Aşırı titiz ya da tam tersi dağınık çocuklardır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Kendilerine güvenleri yoktur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400" dirty="0">
                <a:solidFill>
                  <a:srgbClr val="FF0000"/>
                </a:solidFill>
              </a:rPr>
              <a:t>Başarısızlığı uğradıklarında kolayca hayal kırıklığı yaşarlar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400" dirty="0">
                <a:solidFill>
                  <a:srgbClr val="7030A0"/>
                </a:solidFill>
              </a:rPr>
              <a:t>Yanlış yapmaktan korkarlar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Okuldaki sıraları hep derli toplu, ders aralarında ödev yapan, grup çalışması gerektiğinde şikayet eden, bir işi tam yapmak için günler öncesinden çalışmaya başlayan çocuklardır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51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764704"/>
            <a:ext cx="712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92D050"/>
                </a:solidFill>
                <a:latin typeface="Algerian" pitchFamily="82" charset="0"/>
              </a:rPr>
              <a:t>REDDEDİCİ ANNE- BABA TUTUMLARI</a:t>
            </a:r>
            <a:endParaRPr lang="tr-TR" sz="2800" dirty="0">
              <a:solidFill>
                <a:srgbClr val="92D050"/>
              </a:solidFill>
              <a:latin typeface="Algerian" pitchFamily="8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92688" cy="424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35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62068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Çocuğa, farkında olmadan, sevgi, merhamet, sıcaklık, şefkat verilmez. </a:t>
            </a:r>
            <a:endParaRPr lang="tr-T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tr-TR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Daha çok çocuğun başaramadıkları üzerinde durulur ve çocuk yoğun eleştiriler alır. </a:t>
            </a:r>
            <a:endParaRPr lang="tr-T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tr-TR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Çocuğun iyi ve olumlu yönlerinden çok, çocuğun devamlı kötü ve olumsuz yönleri üzerinde durulur.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10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404664"/>
            <a:ext cx="75608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000" dirty="0" smtClean="0">
              <a:solidFill>
                <a:srgbClr val="92D050"/>
              </a:solidFill>
            </a:endParaRPr>
          </a:p>
          <a:p>
            <a:pPr algn="ctr"/>
            <a:r>
              <a:rPr lang="tr-TR" sz="2800" dirty="0" smtClean="0">
                <a:solidFill>
                  <a:srgbClr val="92D050"/>
                </a:solidFill>
              </a:rPr>
              <a:t>Reddedici Tutumla Yetişen Çocukların Özellikleri </a:t>
            </a:r>
          </a:p>
          <a:p>
            <a:pPr algn="ctr"/>
            <a:endParaRPr lang="tr-TR" sz="2800" dirty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Kaygılı ve güvensizdirler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Tutarsız bir kişiliktedirler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Suç işlemeye meyillidirler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İnsanlarla iyi ilişkiler kuramazlar, arkadaş bulmada zorlanırlar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Saldırgan ve isyankar olabilirler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İnsanların haklarına saygı göstermezler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458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592" y="69269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DESTEKLEYİCİ, GÜVEN VERİCİ , DEMOKRATİK ANNE BABA TUTUMU</a:t>
            </a:r>
            <a:endParaRPr lang="tr-TR" sz="2800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680519" cy="36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571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0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Çocuklara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karşı hoşgörü ve destekleme vardır. </a:t>
            </a:r>
            <a:endParaRPr lang="tr-TR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Anne baba çocuğunu olduğu gibi kabul edip destekler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</a:t>
            </a:r>
            <a:r>
              <a:rPr lang="tr-TR" sz="2000" dirty="0">
                <a:solidFill>
                  <a:srgbClr val="7030A0"/>
                </a:solidFill>
              </a:rPr>
              <a:t>Çocuklarına karşı sevgi doludurlar. </a:t>
            </a:r>
            <a:endParaRPr lang="tr-TR" sz="2000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Anne baba birbirlerine ve çocuğa olan duygularında açık davranır. Aile içinde güven ve şeffaflık vardır. </a:t>
            </a:r>
            <a:endParaRPr lang="tr-TR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Problemlerle nasıl baş edebileceğini </a:t>
            </a:r>
            <a:r>
              <a:rPr lang="tr-TR" sz="2000" dirty="0">
                <a:solidFill>
                  <a:srgbClr val="7030A0"/>
                </a:solidFill>
              </a:rPr>
              <a:t>birlikte araştıran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huzurlu bir aile ortamı vardır.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14601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1043608" y="692697"/>
            <a:ext cx="73448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Anne babalar çocuklarına karşı hoşgörülüdürler, onları desteklerler, çocuklarıyla ilgili kararlar alırken </a:t>
            </a:r>
            <a:r>
              <a:rPr lang="tr-TR" sz="2000" dirty="0" smtClean="0">
                <a:solidFill>
                  <a:srgbClr val="7030A0"/>
                </a:solidFill>
              </a:rPr>
              <a:t>seçenekler sunarlar. 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Aile ortamı çocuğa kendini anlatma özgürlüğü veriyorsa çocuk sağlıklı biçimde gelişir aileyi ilgilendiren kararlar alınırken çocuğun fikri sorulur. 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Çocuğun fikirleri ne kadar mantıksız ve basit olursa olsun mutlaka saygıyla dinlenir, çocuk susmaya değil konuşmaya teşvik edilir. </a:t>
            </a:r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2083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43608" y="3573016"/>
            <a:ext cx="6624736" cy="276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Böyle bir ailede evde ve toplumdaki kuralların sınırları bellidir. Çocuk neyi nerede yapacağını veya yapmayacağını bilir. Evde uygulanacak kuralları çocuklarıyla birlikte belirlerler ve bu kurallara herkes uyar.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51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184576" cy="29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971600" y="5013177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000000"/>
                </a:solidFill>
              </a:rPr>
              <a:t>   </a:t>
            </a:r>
            <a:r>
              <a:rPr lang="tr-TR" sz="2400" dirty="0" smtClean="0">
                <a:solidFill>
                  <a:srgbClr val="000000"/>
                </a:solidFill>
                <a:latin typeface="Kristen ITC" pitchFamily="66" charset="0"/>
              </a:rPr>
              <a:t>Otoriter </a:t>
            </a:r>
            <a:r>
              <a:rPr lang="tr-TR" sz="2400" dirty="0">
                <a:solidFill>
                  <a:srgbClr val="000000"/>
                </a:solidFill>
                <a:latin typeface="Kristen ITC" pitchFamily="66" charset="0"/>
              </a:rPr>
              <a:t>tutumun en önemli </a:t>
            </a:r>
            <a:r>
              <a:rPr lang="tr-TR" sz="2400" dirty="0" smtClean="0">
                <a:solidFill>
                  <a:srgbClr val="000000"/>
                </a:solidFill>
                <a:latin typeface="Kristen ITC" pitchFamily="66" charset="0"/>
              </a:rPr>
              <a:t>göstergesi </a:t>
            </a:r>
            <a:endParaRPr lang="tr-TR" sz="2400" dirty="0">
              <a:solidFill>
                <a:srgbClr val="000000"/>
              </a:solidFill>
              <a:latin typeface="Kristen ITC" pitchFamily="66" charset="0"/>
            </a:endParaRPr>
          </a:p>
          <a:p>
            <a:r>
              <a:rPr lang="tr-TR" sz="2400" dirty="0">
                <a:solidFill>
                  <a:srgbClr val="000000"/>
                </a:solidFill>
                <a:latin typeface="Kristen ITC" pitchFamily="66" charset="0"/>
              </a:rPr>
              <a:t>denetimdir.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979712" y="332657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Algerian" pitchFamily="82" charset="0"/>
              </a:rPr>
              <a:t>OTORİTER </a:t>
            </a:r>
            <a:r>
              <a:rPr lang="tr-TR" sz="3200" dirty="0">
                <a:solidFill>
                  <a:srgbClr val="FFFF00"/>
                </a:solidFill>
                <a:latin typeface="Algerian" pitchFamily="82" charset="0"/>
              </a:rPr>
              <a:t>ANNE-BABA TUTUMU </a:t>
            </a:r>
          </a:p>
        </p:txBody>
      </p:sp>
    </p:spTree>
    <p:extLst>
      <p:ext uri="{BB962C8B-B14F-4D97-AF65-F5344CB8AC3E}">
        <p14:creationId xmlns:p14="http://schemas.microsoft.com/office/powerpoint/2010/main" xmlns="" val="3105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908720"/>
            <a:ext cx="6174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tr-T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Anne ve baba çocuğa davranışlarıyla </a:t>
            </a:r>
            <a:r>
              <a:rPr lang="tr-TR" sz="2000" dirty="0">
                <a:solidFill>
                  <a:srgbClr val="7030A0"/>
                </a:solidFill>
              </a:rPr>
              <a:t>iyi bir modeldir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Çocuklarından görmek istemedikleri davranışı kendileri de yapmak istemezler.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259631" y="2564904"/>
            <a:ext cx="6102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tr-T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Çocuğa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şiddet ve duygusal yaptırım gücü yerine, anlatarak ikna etmeye çalışırlar.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87624" y="3676382"/>
            <a:ext cx="6552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Herkesin bir söz hakkı vardır. </a:t>
            </a:r>
            <a:r>
              <a:rPr lang="tr-TR" sz="2000" dirty="0" smtClean="0">
                <a:solidFill>
                  <a:srgbClr val="7030A0"/>
                </a:solidFill>
              </a:rPr>
              <a:t>Aile demokratik bir yapıya sahiptir.</a:t>
            </a:r>
            <a:endParaRPr lang="tr-T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1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260649"/>
            <a:ext cx="66967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dirty="0" smtClean="0"/>
          </a:p>
          <a:p>
            <a:pPr algn="ctr"/>
            <a:r>
              <a:rPr lang="tr-TR" sz="2800" dirty="0" smtClean="0">
                <a:solidFill>
                  <a:srgbClr val="FFFF00"/>
                </a:solidFill>
              </a:rPr>
              <a:t>Güven Verici, Destekleyici Ailelerde Yetişen Çocukların Özellikleri </a:t>
            </a:r>
          </a:p>
          <a:p>
            <a:pPr algn="ctr">
              <a:lnSpc>
                <a:spcPct val="150000"/>
              </a:lnSpc>
            </a:pPr>
            <a:endParaRPr lang="tr-TR" sz="32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Sosyalleşmiş, işbirliğine giren çocuklardır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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Sosyal açıdan dengeli ve mutlu bireylerdir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Özgüvenleri yüksektir, sorumluluk sahibidirler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Kendine ve başkalarına güvenir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Yaratıcı ve bağımsızdır </a:t>
            </a: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Kurallara ve otoriteye saygı duyar </a:t>
            </a: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28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75656" y="5486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  <a:latin typeface="Algerian" pitchFamily="82" charset="0"/>
              </a:rPr>
              <a:t>Velilerimize öneriler</a:t>
            </a:r>
            <a:endParaRPr lang="tr-TR" sz="28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9552" y="105273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-Çocuğunuzun yanında eşinizi asla kötülemeyin ve eleştirmeyin;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FFFF00"/>
                </a:solidFill>
              </a:rPr>
              <a:t>-Eşlerinize olan kızgınlık, kırgınlık eleştiri içeren davranış ve sözlerini çocukların yanında yapmayalım.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-Kendi kırgınlığınıza çocuklarımızı ortak etmeyin. -Çocuk anne babanın birbirlerini kötülemesini, eleştirmesini istemez, birbirlerini sevip beğenmesini ister.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tr-TR" sz="2000" dirty="0">
                <a:solidFill>
                  <a:srgbClr val="FFFF00"/>
                </a:solidFill>
              </a:rPr>
              <a:t>Çocuğunuza eşinizle mutlu olduğunuzu söyleyin ve davranışlarınızla da bunu gösterin; Kızgınlık anında annen-baban beni üzmek için yapmadı, kötü bir niyeti yoktu diyebiliriz.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80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2708920"/>
            <a:ext cx="58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Çocuklarınıza sözlerinizle değil davranışlarınızla önek olun; çoğu zaman anne babalar çocuklarına öğüt verirler : şöyle yapmalısın, bu işin doğrusu bu, böyle davranmanı istemiyorum. Çocuk sözlerle anlatılanla dan çok davranışlarınızla vereceğiniz mesajları almaya açıktır.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691276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515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1268760"/>
            <a:ext cx="74888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Çocuğunuzun olumlu yönlerine vurgu yapın.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tr-TR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Çocuklarınızı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kıyaslamayın!!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rgbClr val="7030A0"/>
                </a:solidFill>
              </a:rPr>
              <a:t>Kıyaslamak reddetmektir!!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Başkalarının yanında çocuğunuzun daima olumlu özelliklerini anlatın. Bizimki çok tembel, oğlum-kızım çok yaramaz, bizi hiç dinlemiyor teyzesi </a:t>
            </a: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vb. </a:t>
            </a:r>
            <a:r>
              <a:rPr lang="tr-T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ifadelerle çocuğun olumsuz özelliğini yoğunlaştırmış ve kendimizi de kötü hissetmiş oluyoruz.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241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836712"/>
            <a:ext cx="6102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/>
              <a:t>Önemli olan birinci olmak değil yarışı tamamlamaktır.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83568" y="1582341"/>
            <a:ext cx="61744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/>
          </a:p>
          <a:p>
            <a:endParaRPr lang="tr-TR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/>
              <a:t>Çocuğunuzun aldığı sonuçları değil </a:t>
            </a:r>
            <a:r>
              <a:rPr lang="tr-TR" sz="2400" dirty="0">
                <a:solidFill>
                  <a:srgbClr val="7030A0"/>
                </a:solidFill>
              </a:rPr>
              <a:t>çalışmasını ve gayretini ödüllendirin</a:t>
            </a:r>
            <a:r>
              <a:rPr lang="tr-TR" sz="2400" dirty="0"/>
              <a:t>; biz onları iyi sonuçlar alırlarsa ödüllendiririz, gayretleri, çalışkanlıkları sonuca yansımıyorsa göz ardı ederiz hatta ödül şöyle dursun kızarız bile. </a:t>
            </a:r>
            <a:r>
              <a:rPr lang="tr-TR" sz="2400" dirty="0">
                <a:solidFill>
                  <a:srgbClr val="7030A0"/>
                </a:solidFill>
              </a:rPr>
              <a:t>Unutmayın çocuğunuz her şeyi başarmak zorunda değil</a:t>
            </a:r>
            <a:r>
              <a:rPr lang="tr-TR" sz="2400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960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0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Çocuğunuzu koşulsuz sevin…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Çocuğunuz </a:t>
            </a:r>
            <a:r>
              <a:rPr lang="tr-TR" sz="2000" dirty="0"/>
              <a:t>için sizin ilginiz ve sevginiz en büyük ödüldür. </a:t>
            </a:r>
            <a:endParaRPr lang="tr-TR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Beklentileriniz gerçekçi olsun..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/>
              <a:t>Çocuklarınıza davranışlarınızın nedenlerini mutlaka </a:t>
            </a:r>
            <a:r>
              <a:rPr lang="tr-TR" sz="2000" dirty="0" smtClean="0">
                <a:solidFill>
                  <a:srgbClr val="7030A0"/>
                </a:solidFill>
              </a:rPr>
              <a:t>açıklayın ve tutarlı olun…</a:t>
            </a:r>
          </a:p>
          <a:p>
            <a:pPr marL="285750" indent="-285750"/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7416824" cy="38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3" y="620688"/>
            <a:ext cx="6097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>
                <a:latin typeface="Comic Sans MS" pitchFamily="66" charset="0"/>
              </a:rPr>
              <a:t>ÇOCUK NEYİ ÖĞRENİR?</a:t>
            </a:r>
            <a:endParaRPr lang="tr-TR" sz="2400" u="sng" dirty="0"/>
          </a:p>
        </p:txBody>
      </p:sp>
      <p:sp>
        <p:nvSpPr>
          <p:cNvPr id="3" name="Dikdörtgen 2"/>
          <p:cNvSpPr/>
          <p:nvPr/>
        </p:nvSpPr>
        <p:spPr>
          <a:xfrm>
            <a:off x="827584" y="1268760"/>
            <a:ext cx="8496944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KINANARAK </a:t>
            </a:r>
            <a:r>
              <a:rPr lang="tr-TR" b="1" i="1" dirty="0">
                <a:latin typeface="Comic Sans MS" pitchFamily="66" charset="0"/>
              </a:rPr>
              <a:t>YAŞARSA,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SUÇLAMAYI </a:t>
            </a:r>
            <a:endParaRPr lang="tr-TR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DÜŞMANCA </a:t>
            </a:r>
            <a:r>
              <a:rPr lang="tr-TR" b="1" i="1" dirty="0">
                <a:latin typeface="Comic Sans MS" pitchFamily="66" charset="0"/>
              </a:rPr>
              <a:t>DAVRANIŞLAR İÇİNDE YAŞARSA,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KAVGA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ETMEYİ</a:t>
            </a:r>
            <a:endParaRPr lang="tr-TR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ALAY </a:t>
            </a:r>
            <a:r>
              <a:rPr lang="tr-TR" b="1" i="1" dirty="0">
                <a:latin typeface="Comic Sans MS" pitchFamily="66" charset="0"/>
              </a:rPr>
              <a:t>EDİLEREK YAŞARSA,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SIKILGANLIĞI</a:t>
            </a:r>
            <a:r>
              <a:rPr lang="tr-TR" b="1" i="1" dirty="0">
                <a:latin typeface="Comic Sans MS" pitchFamily="66" charset="0"/>
              </a:rPr>
              <a:t> ÖĞRENİR</a:t>
            </a:r>
            <a:r>
              <a:rPr lang="tr-TR" b="1" i="1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UTANÇ </a:t>
            </a:r>
            <a:r>
              <a:rPr lang="tr-TR" b="1" i="1" dirty="0">
                <a:latin typeface="Comic Sans MS" pitchFamily="66" charset="0"/>
              </a:rPr>
              <a:t>İÇİNDE YAŞARSA,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SUÇLULUK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DUYMAYI</a:t>
            </a:r>
            <a:endParaRPr lang="tr-TR" b="1" i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tr-TR" dirty="0"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DÜŞMANLIKLAR </a:t>
            </a:r>
            <a:r>
              <a:rPr lang="tr-TR" b="1" i="1" dirty="0">
                <a:latin typeface="Comic Sans MS" pitchFamily="66" charset="0"/>
              </a:rPr>
              <a:t>İÇİNDE BÜYÜRSE,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SALDIRGANLIĞI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 smtClean="0"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HOŞGÖRÜYLE </a:t>
            </a:r>
            <a:r>
              <a:rPr lang="tr-TR" b="1" i="1" dirty="0">
                <a:latin typeface="Comic Sans MS" pitchFamily="66" charset="0"/>
              </a:rPr>
              <a:t>YAŞARSA,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SABIRLI OLMAYI</a:t>
            </a:r>
            <a:r>
              <a:rPr lang="tr-TR" b="1" i="1" dirty="0">
                <a:latin typeface="Comic Sans MS" pitchFamily="66" charset="0"/>
              </a:rPr>
              <a:t> </a:t>
            </a:r>
            <a:endParaRPr lang="tr-TR" b="1" i="1" dirty="0" smtClean="0"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endParaRPr lang="tr-TR" b="1" i="1" dirty="0">
              <a:latin typeface="Comic Sans MS" pitchFamily="66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TEŞVİK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EDİLEREK</a:t>
            </a:r>
            <a:r>
              <a:rPr lang="tr-TR" b="1" i="1" dirty="0">
                <a:latin typeface="Comic Sans MS" pitchFamily="66" charset="0"/>
              </a:rPr>
              <a:t> YAŞARSA,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ÖZGÜVENİ</a:t>
            </a:r>
            <a:r>
              <a:rPr lang="tr-TR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tr-TR" b="1" i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tr-TR" b="1" i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tr-TR" dirty="0"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62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620688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DEĞER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VERİLEREK</a:t>
            </a:r>
            <a:r>
              <a:rPr lang="tr-TR" b="1" i="1" dirty="0">
                <a:latin typeface="Comic Sans MS" pitchFamily="66" charset="0"/>
              </a:rPr>
              <a:t> YAŞARSA,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SAYGI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DUYMAYI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EŞİTLİK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ORTAMINDA </a:t>
            </a:r>
            <a:r>
              <a:rPr lang="tr-TR" b="1" i="1" dirty="0">
                <a:latin typeface="Comic Sans MS" pitchFamily="66" charset="0"/>
              </a:rPr>
              <a:t>YAŞARSA,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ADALETİ</a:t>
            </a:r>
            <a:endParaRPr lang="tr-TR" b="1" i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GÜVEN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DUYGUSU</a:t>
            </a:r>
            <a:r>
              <a:rPr lang="tr-TR" b="1" i="1" dirty="0">
                <a:latin typeface="Comic Sans MS" pitchFamily="66" charset="0"/>
              </a:rPr>
              <a:t> İÇİNDE YAŞARSA,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İNANMAYI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BEĞENİLEREK </a:t>
            </a:r>
            <a:r>
              <a:rPr lang="tr-TR" b="1" i="1" dirty="0">
                <a:latin typeface="Comic Sans MS" pitchFamily="66" charset="0"/>
              </a:rPr>
              <a:t>YAŞARSA,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KENDİSİNDEN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HOŞLANMAYI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i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DOSTLUK </a:t>
            </a:r>
            <a:r>
              <a:rPr lang="tr-TR" b="1" i="1" dirty="0">
                <a:latin typeface="Comic Sans MS" pitchFamily="66" charset="0"/>
              </a:rPr>
              <a:t>İÇİNDE YAŞARSA, DÜNYADA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SEVGİ </a:t>
            </a: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ARAMAYI</a:t>
            </a:r>
            <a:endParaRPr lang="tr-TR" b="1" i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i="1" dirty="0" smtClean="0">
                <a:solidFill>
                  <a:srgbClr val="FFFF00"/>
                </a:solidFill>
                <a:latin typeface="Comic Sans MS" pitchFamily="66" charset="0"/>
              </a:rPr>
              <a:t>SEVGİ </a:t>
            </a:r>
            <a:r>
              <a:rPr lang="tr-TR" b="1" i="1" dirty="0">
                <a:latin typeface="Comic Sans MS" pitchFamily="66" charset="0"/>
              </a:rPr>
              <a:t>İÇİNDE BÜYÜRSE </a:t>
            </a:r>
            <a:r>
              <a:rPr lang="tr-TR" b="1" i="1" dirty="0">
                <a:solidFill>
                  <a:srgbClr val="FFFF00"/>
                </a:solidFill>
                <a:latin typeface="Comic Sans MS" pitchFamily="66" charset="0"/>
              </a:rPr>
              <a:t>GÜVENMEYİ</a:t>
            </a:r>
            <a:r>
              <a:rPr lang="tr-TR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tr-TR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 algn="r"/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</a:t>
            </a:r>
            <a:r>
              <a:rPr lang="tr-TR" sz="2800" b="1" i="1" dirty="0" smtClean="0">
                <a:latin typeface="Comic Sans MS" pitchFamily="66" charset="0"/>
              </a:rPr>
              <a:t>ÖĞRENİR</a:t>
            </a:r>
            <a:r>
              <a:rPr lang="tr-TR" sz="2800" b="1" i="1" dirty="0">
                <a:latin typeface="Comic Sans MS" pitchFamily="66" charset="0"/>
              </a:rPr>
              <a:t>.</a:t>
            </a:r>
            <a:endParaRPr lang="tr-TR" b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i="1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29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71600" y="126876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Picture 7" descr="si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600" y="1196752"/>
            <a:ext cx="7272808" cy="46531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692696"/>
            <a:ext cx="4859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tr-TR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836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27584" y="404664"/>
            <a:ext cx="70567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 </a:t>
            </a: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Bütün kontrol anne ve babadadır. 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 Çoğunlukla anlayışsız, hoşgörüsüz, katı ve baskıcı bir tutum 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içindedirler. 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 Anne babanın gözleri sürekli çocuklarının üzerindedir. Çocuk  korkmazsa kurallara uymaz mantığıyla hareket ettikleri için çocuğun en basit hatasını cezalandırırlar. </a:t>
            </a:r>
          </a:p>
          <a:p>
            <a:endParaRPr lang="tr-TR" sz="1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4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899592" y="188640"/>
            <a:ext cx="69847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</a:t>
            </a: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Aile </a:t>
            </a:r>
            <a:r>
              <a:rPr lang="tr-T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cezayı iyi bir ders olsun, bir daha hata yapmasın mantığı ile verilir. </a:t>
            </a:r>
          </a:p>
          <a:p>
            <a:pPr>
              <a:lnSpc>
                <a:spcPct val="150000"/>
              </a:lnSpc>
            </a:pPr>
            <a:endParaRPr lang="tr-TR" sz="2400" b="1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Cezalar genelde çocuğa göre ağır cezalardır</a:t>
            </a:r>
            <a:r>
              <a:rPr lang="tr-T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tr-TR" sz="2000" b="1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553208" cy="25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21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1412776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Sürekli </a:t>
            </a:r>
            <a:r>
              <a:rPr lang="tr-T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eleştirildiği için aşağılık duygusu geliştirebilir </a:t>
            </a:r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Kendi </a:t>
            </a:r>
            <a:r>
              <a:rPr lang="tr-T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başlarına </a:t>
            </a: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karar  veremezler </a:t>
            </a:r>
            <a:r>
              <a:rPr lang="tr-T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dışarıdan birilerinin </a:t>
            </a: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onu </a:t>
            </a:r>
            <a:r>
              <a:rPr lang="tr-T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yönlendirmesini beklerler. </a:t>
            </a:r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Tam </a:t>
            </a:r>
            <a:r>
              <a:rPr lang="tr-T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tersi çocuk isyankarda olabilir. </a:t>
            </a:r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755576" y="40466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00"/>
                </a:solidFill>
              </a:rPr>
              <a:t>Otoriter bir ailede yetişen çocukların özellikleri </a:t>
            </a:r>
          </a:p>
        </p:txBody>
      </p:sp>
    </p:spTree>
    <p:extLst>
      <p:ext uri="{BB962C8B-B14F-4D97-AF65-F5344CB8AC3E}">
        <p14:creationId xmlns:p14="http://schemas.microsoft.com/office/powerpoint/2010/main" xmlns="" val="34282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606384" cy="28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620688"/>
            <a:ext cx="6696744" cy="8617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3200" b="1" dirty="0">
                <a:solidFill>
                  <a:srgbClr val="92D050"/>
                </a:solidFill>
                <a:latin typeface="Algerian" pitchFamily="82" charset="0"/>
              </a:rPr>
              <a:t>SERBEST ANNE-BABA TUTUMU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39552" y="1700809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5158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404664"/>
            <a:ext cx="741682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endParaRPr lang="tr-T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Çocuğun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aşırı hareket ve davranış serbestliği vardır. </a:t>
            </a: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Kendisine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 çevresine zarar verebilecek davranışlarda bile denetimden uzaktır, aile müdahale etmez. </a:t>
            </a: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Çocuğa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neyi yapması veya neyi yapmaması konusunda bilgi verilmez. </a:t>
            </a:r>
            <a:endParaRPr lang="tr-T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tr-T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Çocuğun </a:t>
            </a:r>
            <a:r>
              <a:rPr lang="tr-T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nerede duracağı belirlenmemiştir.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725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-243408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Kural </a:t>
            </a:r>
            <a:r>
              <a:rPr lang="tr-TR" sz="23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tanımayan bu çocuklar okullardaki kurallarla karşı karşıya kalınca hayal kırıklığına uğramaktadırlar. </a:t>
            </a:r>
          </a:p>
          <a:p>
            <a:pPr>
              <a:lnSpc>
                <a:spcPct val="150000"/>
              </a:lnSpc>
            </a:pPr>
            <a:endParaRPr lang="tr-TR" sz="23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3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Her </a:t>
            </a:r>
            <a:r>
              <a:rPr lang="tr-TR" sz="23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ortamda istediklerini elde ettikleri için doyumsuzdurlar. Anne babanın bu serbest tutumları ev içinde geçerli olduğu gibi ev dışında da geçerlidir.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46465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C4CF1-E157-4204-9E91-CE4C647E732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69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1232</TotalTime>
  <Words>1298</Words>
  <Application>Microsoft Office PowerPoint</Application>
  <PresentationFormat>Ekran Gösterisi (4:3)</PresentationFormat>
  <Paragraphs>257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Kağıt</vt:lpstr>
      <vt:lpstr>  ANNE-BABA TUTUMLARI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AİLE İÇİ İLETİŞİM</dc:title>
  <dc:creator>sema</dc:creator>
  <cp:lastModifiedBy>MAHSUM</cp:lastModifiedBy>
  <cp:revision>38</cp:revision>
  <cp:lastPrinted>2013-03-04T14:35:10Z</cp:lastPrinted>
  <dcterms:created xsi:type="dcterms:W3CDTF">2013-03-01T11:46:15Z</dcterms:created>
  <dcterms:modified xsi:type="dcterms:W3CDTF">2021-04-01T07:15:07Z</dcterms:modified>
</cp:coreProperties>
</file>